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7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58301" autoAdjust="0"/>
  </p:normalViewPr>
  <p:slideViewPr>
    <p:cSldViewPr snapToGrid="0">
      <p:cViewPr varScale="1">
        <p:scale>
          <a:sx n="48" d="100"/>
          <a:sy n="48" d="100"/>
        </p:scale>
        <p:origin x="2030" y="4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jp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D3C632-3C19-470A-900E-7A635C848DC7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FA45BA-13BF-46FD-BB4A-AA6D4A986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238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A45BA-13BF-46FD-BB4A-AA6D4A9864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40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 you again for supporting this assessment, and for joining today’s session.</a:t>
            </a:r>
            <a:br>
              <a:rPr lang="en-US" dirty="0"/>
            </a:br>
            <a:r>
              <a:rPr lang="en-US" dirty="0"/>
              <a:t>Let’s continue working together to keep Jungle Kitchen secure.</a:t>
            </a:r>
            <a:br>
              <a:rPr lang="en-US" dirty="0"/>
            </a:br>
            <a:r>
              <a:rPr lang="en-US" dirty="0"/>
              <a:t>If you have any questions or concerns, feel free to reach out to me or our designated contact. Thanks again!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A45BA-13BF-46FD-BB4A-AA6D4A9864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184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“As we embrace digital tools like cloud storage, email, and online payments, we also increase our exposure to cybersecurity threats.</a:t>
            </a:r>
            <a:br>
              <a:rPr lang="en-US" dirty="0"/>
            </a:br>
            <a:r>
              <a:rPr lang="en-US" dirty="0"/>
              <a:t>These threats aren't just aimed at large corporations anymore—small and medium-sized businesses like ours are actually being targeted more than ever.</a:t>
            </a:r>
            <a:br>
              <a:rPr lang="en-US" dirty="0"/>
            </a:br>
            <a:r>
              <a:rPr lang="en-US" dirty="0"/>
              <a:t>A single incident could lead to data loss, business interruption, or damage to customer trust. That’s why cybersecurity must be taken seriously by every one of us.”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A45BA-13BF-46FD-BB4A-AA6D4A9864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48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“To give you some real-world context, here are just a few recent examples:</a:t>
            </a:r>
            <a:br>
              <a:rPr lang="en-US" dirty="0"/>
            </a:br>
            <a:r>
              <a:rPr lang="en-US" dirty="0"/>
              <a:t>Earlier this year, a bakery chain in Australia lost over $20,000 due to a phishing scam that compromised their cloud-based invoices.</a:t>
            </a:r>
            <a:br>
              <a:rPr lang="en-US" dirty="0"/>
            </a:br>
            <a:r>
              <a:rPr lang="en-US" dirty="0"/>
              <a:t>In Singapore, a small logistics firm was breached because they didn’t have multi-factor authentication enabled—just like us.</a:t>
            </a:r>
            <a:br>
              <a:rPr lang="en-US" dirty="0"/>
            </a:br>
            <a:r>
              <a:rPr lang="en-US" dirty="0"/>
              <a:t>And websites using platforms like Wix, just like ours, were part of a card-skimming campaign that compromised customer payment info.</a:t>
            </a:r>
            <a:br>
              <a:rPr lang="en-US" dirty="0"/>
            </a:br>
            <a:r>
              <a:rPr lang="en-US" dirty="0"/>
              <a:t>One of the most painful stories—a startup in Sri Lanka lost six months of data because their only cloud backup was corrupted during a ransomware attack.</a:t>
            </a:r>
            <a:br>
              <a:rPr lang="en-US" dirty="0"/>
            </a:br>
            <a:r>
              <a:rPr lang="en-US" dirty="0"/>
              <a:t>These are clear warnings that what we’re doing now is not just proactive—it’s necessary.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A45BA-13BF-46FD-BB4A-AA6D4A9864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342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“So, what are we trying to protect?</a:t>
            </a:r>
            <a:br>
              <a:rPr lang="en-US" dirty="0"/>
            </a:br>
            <a:r>
              <a:rPr lang="en-US" dirty="0"/>
              <a:t>These are our most critical digital assets:</a:t>
            </a:r>
            <a:br>
              <a:rPr lang="en-US" dirty="0"/>
            </a:br>
            <a:r>
              <a:rPr lang="en-US" dirty="0"/>
              <a:t>Our Google Drive, which stores business and staff-related documents.</a:t>
            </a:r>
            <a:br>
              <a:rPr lang="en-US" dirty="0"/>
            </a:br>
            <a:r>
              <a:rPr lang="en-US" dirty="0"/>
              <a:t>Laptops and personal devices we use every day for work.</a:t>
            </a:r>
            <a:br>
              <a:rPr lang="en-US" dirty="0"/>
            </a:br>
            <a:r>
              <a:rPr lang="en-US" dirty="0"/>
              <a:t>Our Gmail accounts and online communications.</a:t>
            </a:r>
            <a:br>
              <a:rPr lang="en-US" dirty="0"/>
            </a:br>
            <a:r>
              <a:rPr lang="en-US" dirty="0"/>
              <a:t>Our website and payment portal on Wix.</a:t>
            </a:r>
            <a:br>
              <a:rPr lang="en-US" dirty="0"/>
            </a:br>
            <a:r>
              <a:rPr lang="en-US" dirty="0"/>
              <a:t>And of course, our cloud-based backups, which we rely on if anything ever goes wrong.</a:t>
            </a:r>
            <a:br>
              <a:rPr lang="en-US" dirty="0"/>
            </a:br>
            <a:r>
              <a:rPr lang="en-US" dirty="0"/>
              <a:t>These tools make our operations efficient—but if compromised, they can also become points of failure.”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A45BA-13BF-46FD-BB4A-AA6D4A9864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278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“Our assessment identified some key risks:</a:t>
            </a:r>
            <a:br>
              <a:rPr lang="en-US" dirty="0"/>
            </a:br>
            <a:r>
              <a:rPr lang="en-US" dirty="0"/>
              <a:t>We don’t have MFA set up across all systems, which makes unauthorized access much easier.</a:t>
            </a:r>
            <a:br>
              <a:rPr lang="en-US" dirty="0"/>
            </a:br>
            <a:r>
              <a:rPr lang="en-US" dirty="0"/>
              <a:t>Our data isn’t encrypted, meaning it could be read or stolen if intercepted.</a:t>
            </a:r>
            <a:br>
              <a:rPr lang="en-US" dirty="0"/>
            </a:br>
            <a:r>
              <a:rPr lang="en-US" dirty="0"/>
              <a:t>Many of us haven’t had training in how to spot phishing attempts.</a:t>
            </a:r>
            <a:br>
              <a:rPr lang="en-US" dirty="0"/>
            </a:br>
            <a:r>
              <a:rPr lang="en-US" dirty="0"/>
              <a:t>Our website is managed externally, which means we don’t have full control.</a:t>
            </a:r>
            <a:br>
              <a:rPr lang="en-US" dirty="0"/>
            </a:br>
            <a:r>
              <a:rPr lang="en-US" dirty="0"/>
              <a:t>And our backup is only stored in one place—so if that goes down, we’re in trouble.</a:t>
            </a:r>
            <a:br>
              <a:rPr lang="en-US" dirty="0"/>
            </a:br>
            <a:r>
              <a:rPr lang="en-US" dirty="0"/>
              <a:t>All of these issues increase our exposure to cyber threats.”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A45BA-13BF-46FD-BB4A-AA6D4A98648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75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good news is that we’re already taking action.</a:t>
            </a:r>
            <a:br>
              <a:rPr lang="en-US" dirty="0"/>
            </a:br>
            <a:r>
              <a:rPr lang="en-US" dirty="0"/>
              <a:t>We’re enabling multi-factor authentication across Gmail, Drive, and the website.</a:t>
            </a:r>
            <a:br>
              <a:rPr lang="en-US" dirty="0"/>
            </a:br>
            <a:r>
              <a:rPr lang="en-US" dirty="0"/>
              <a:t>We’re rolling out a staff cybersecurity training program soon.</a:t>
            </a:r>
            <a:br>
              <a:rPr lang="en-US" dirty="0"/>
            </a:br>
            <a:r>
              <a:rPr lang="en-US" dirty="0"/>
              <a:t>We’re tightening access control and starting formal security policies.</a:t>
            </a:r>
            <a:br>
              <a:rPr lang="en-US" dirty="0"/>
            </a:br>
            <a:r>
              <a:rPr lang="en-US" dirty="0"/>
              <a:t>We’re reviewing our website security, and we’re setting up a second encrypted backup with regular testing.</a:t>
            </a:r>
            <a:br>
              <a:rPr lang="en-US" dirty="0"/>
            </a:br>
            <a:r>
              <a:rPr lang="en-US" dirty="0"/>
              <a:t>These are practical, cost-effective steps tailored for a company our size.”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A45BA-13BF-46FD-BB4A-AA6D4A98648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4088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“Now let’s talk about what you can do to help.</a:t>
            </a:r>
            <a:br>
              <a:rPr lang="en-US" dirty="0"/>
            </a:br>
            <a:r>
              <a:rPr lang="en-US" dirty="0"/>
              <a:t>Use strong passwords—and never reuse them across accounts.</a:t>
            </a:r>
            <a:br>
              <a:rPr lang="en-US" dirty="0"/>
            </a:br>
            <a:r>
              <a:rPr lang="en-US" dirty="0"/>
              <a:t>Be careful with unexpected emails or links, especially ones asking for passwords or payment info.</a:t>
            </a:r>
            <a:br>
              <a:rPr lang="en-US" dirty="0"/>
            </a:br>
            <a:r>
              <a:rPr lang="en-US" dirty="0"/>
              <a:t>Use approved devices and apps for work purposes only.</a:t>
            </a:r>
            <a:br>
              <a:rPr lang="en-US" dirty="0"/>
            </a:br>
            <a:r>
              <a:rPr lang="en-US" dirty="0"/>
              <a:t>If you lose your device or notice anything strange—report it right away.</a:t>
            </a:r>
            <a:br>
              <a:rPr lang="en-US" dirty="0"/>
            </a:br>
            <a:r>
              <a:rPr lang="en-US" dirty="0"/>
              <a:t>And finally, please participate in the upcoming training sessions. These are designed to help you spot and prevent attacks before they happen.”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A45BA-13BF-46FD-BB4A-AA6D4A98648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598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“To close things out, I just want to remind everyone—cybersecurity isn’t just the responsibility of the IT team or leadership.</a:t>
            </a:r>
            <a:br>
              <a:rPr lang="en-US" dirty="0"/>
            </a:br>
            <a:r>
              <a:rPr lang="en-US" dirty="0"/>
              <a:t>It’s something we all play a role in every single day.</a:t>
            </a:r>
            <a:br>
              <a:rPr lang="en-US" dirty="0"/>
            </a:br>
            <a:r>
              <a:rPr lang="en-US" dirty="0"/>
              <a:t>Even small actions—like reporting a suspicious email or locking your laptop—can make a huge difference.</a:t>
            </a:r>
            <a:br>
              <a:rPr lang="en-US" dirty="0"/>
            </a:br>
            <a:r>
              <a:rPr lang="en-US" dirty="0"/>
              <a:t>Thank you again for supporting this assessment, and for joining today’s session.</a:t>
            </a:r>
            <a:br>
              <a:rPr lang="en-US" dirty="0"/>
            </a:br>
            <a:r>
              <a:rPr lang="en-US" dirty="0"/>
              <a:t>Let’s continue working together to keep Jungle Kitchen secure.</a:t>
            </a:r>
            <a:br>
              <a:rPr lang="en-US" dirty="0"/>
            </a:br>
            <a:r>
              <a:rPr lang="en-US" dirty="0"/>
              <a:t>If you have any questions or concerns, feel free to reach out to me or our designated contact. Thanks again!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A45BA-13BF-46FD-BB4A-AA6D4A98648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840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3374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064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486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448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16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91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101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099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540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896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0656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9231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0" r:id="rId6"/>
    <p:sldLayoutId id="2147483866" r:id="rId7"/>
    <p:sldLayoutId id="2147483867" r:id="rId8"/>
    <p:sldLayoutId id="2147483868" r:id="rId9"/>
    <p:sldLayoutId id="2147483869" r:id="rId10"/>
    <p:sldLayoutId id="21474838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conduck.com/illustrations/177285/thinking-person-3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aynersmale.com/blog/2017/2/10/asking-why-finding-meaning-behind-our-questio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dmirestickers.com/wall-quotes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BF1DCD9-4684-4B84-AD73-6652C8BAC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hand holding a glowing shield&#10;&#10;AI-generated content may be incorrect.">
            <a:extLst>
              <a:ext uri="{FF2B5EF4-FFF2-40B4-BE49-F238E27FC236}">
                <a16:creationId xmlns:a16="http://schemas.microsoft.com/office/drawing/2014/main" id="{A80B2B82-AC74-CF7C-EF3C-CC4447E15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02" b="1979"/>
          <a:stretch/>
        </p:blipFill>
        <p:spPr>
          <a:xfrm>
            <a:off x="20" y="10"/>
            <a:ext cx="12199237" cy="6857989"/>
          </a:xfrm>
          <a:prstGeom prst="rect">
            <a:avLst/>
          </a:prstGeom>
        </p:spPr>
      </p:pic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BE6A732-8124-4A59-8EC9-BF4A1648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2226538" y="-2233466"/>
            <a:ext cx="6858000" cy="11324929"/>
          </a:xfrm>
          <a:custGeom>
            <a:avLst/>
            <a:gdLst>
              <a:gd name="connsiteX0" fmla="*/ 0 w 6858000"/>
              <a:gd name="connsiteY0" fmla="*/ 9303227 h 11262142"/>
              <a:gd name="connsiteX1" fmla="*/ 0 w 6858000"/>
              <a:gd name="connsiteY1" fmla="*/ 6495555 h 11262142"/>
              <a:gd name="connsiteX2" fmla="*/ 1 w 6858000"/>
              <a:gd name="connsiteY2" fmla="*/ 6495555 h 11262142"/>
              <a:gd name="connsiteX3" fmla="*/ 1 w 6858000"/>
              <a:gd name="connsiteY3" fmla="*/ 0 h 11262142"/>
              <a:gd name="connsiteX4" fmla="*/ 6858000 w 6858000"/>
              <a:gd name="connsiteY4" fmla="*/ 6015407 h 11262142"/>
              <a:gd name="connsiteX5" fmla="*/ 6858000 w 6858000"/>
              <a:gd name="connsiteY5" fmla="*/ 8999698 h 11262142"/>
              <a:gd name="connsiteX6" fmla="*/ 6858000 w 6858000"/>
              <a:gd name="connsiteY6" fmla="*/ 11262142 h 11262142"/>
              <a:gd name="connsiteX7" fmla="*/ 1 w 6858000"/>
              <a:gd name="connsiteY7" fmla="*/ 11262142 h 11262142"/>
              <a:gd name="connsiteX8" fmla="*/ 1 w 6858000"/>
              <a:gd name="connsiteY8" fmla="*/ 9303227 h 1126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1262142">
                <a:moveTo>
                  <a:pt x="0" y="9303227"/>
                </a:moveTo>
                <a:lnTo>
                  <a:pt x="0" y="6495555"/>
                </a:lnTo>
                <a:lnTo>
                  <a:pt x="1" y="6495555"/>
                </a:lnTo>
                <a:lnTo>
                  <a:pt x="1" y="0"/>
                </a:lnTo>
                <a:lnTo>
                  <a:pt x="6858000" y="6015407"/>
                </a:lnTo>
                <a:lnTo>
                  <a:pt x="6858000" y="8999698"/>
                </a:lnTo>
                <a:lnTo>
                  <a:pt x="6858000" y="11262142"/>
                </a:lnTo>
                <a:lnTo>
                  <a:pt x="1" y="11262142"/>
                </a:lnTo>
                <a:lnTo>
                  <a:pt x="1" y="9303227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C4EE2-82B5-500B-CF45-42F3BC184E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4607" y="1595500"/>
            <a:ext cx="8266139" cy="254104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 b="1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Defend Together: Building a Cyber-Secure Workplace</a:t>
            </a:r>
            <a:endParaRPr lang="en-US" sz="51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640B8-8792-B48D-6C80-95EB362596E0}"/>
              </a:ext>
            </a:extLst>
          </p:cNvPr>
          <p:cNvSpPr txBox="1"/>
          <p:nvPr/>
        </p:nvSpPr>
        <p:spPr>
          <a:xfrm>
            <a:off x="1143000" y="5453796"/>
            <a:ext cx="4264677" cy="7329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000"/>
              </a:spcBef>
            </a:pPr>
            <a:r>
              <a:rPr lang="en-US">
                <a:solidFill>
                  <a:srgbClr val="FFFFFF"/>
                </a:solidFill>
              </a:rPr>
              <a:t>Awareness Meeting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FDAA6A4-1F42-460B-A500-921EEB4BC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60643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2E7CC09-3790-B70D-5142-B39EDB6C025D}"/>
              </a:ext>
            </a:extLst>
          </p:cNvPr>
          <p:cNvSpPr txBox="1"/>
          <p:nvPr/>
        </p:nvSpPr>
        <p:spPr>
          <a:xfrm>
            <a:off x="1135743" y="5732032"/>
            <a:ext cx="1332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11/04/2025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2B0D399-E9DF-E12A-17AC-61F8C50A1F80}"/>
              </a:ext>
            </a:extLst>
          </p:cNvPr>
          <p:cNvSpPr txBox="1"/>
          <p:nvPr/>
        </p:nvSpPr>
        <p:spPr>
          <a:xfrm>
            <a:off x="8987035" y="5266169"/>
            <a:ext cx="20619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 Members:</a:t>
            </a:r>
          </a:p>
          <a:p>
            <a:r>
              <a:rPr lang="en-US" dirty="0"/>
              <a:t>Kajan S</a:t>
            </a:r>
          </a:p>
          <a:p>
            <a:r>
              <a:rPr lang="en-US" dirty="0"/>
              <a:t>Kezotharan G</a:t>
            </a:r>
          </a:p>
          <a:p>
            <a:r>
              <a:rPr lang="en-US" dirty="0"/>
              <a:t>Noel K</a:t>
            </a:r>
          </a:p>
          <a:p>
            <a:r>
              <a:rPr lang="en-US" dirty="0"/>
              <a:t>Farhan R</a:t>
            </a:r>
          </a:p>
        </p:txBody>
      </p:sp>
    </p:spTree>
    <p:extLst>
      <p:ext uri="{BB962C8B-B14F-4D97-AF65-F5344CB8AC3E}">
        <p14:creationId xmlns:p14="http://schemas.microsoft.com/office/powerpoint/2010/main" val="342484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85B57F6-59DE-4274-A37C-F47FE4E42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white square note with black text&#10;&#10;AI-generated content may be incorrect.">
            <a:extLst>
              <a:ext uri="{FF2B5EF4-FFF2-40B4-BE49-F238E27FC236}">
                <a16:creationId xmlns:a16="http://schemas.microsoft.com/office/drawing/2014/main" id="{F875FF37-66DF-C535-5E65-A3B8BB978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2" r="10290"/>
          <a:stretch/>
        </p:blipFill>
        <p:spPr>
          <a:xfrm>
            <a:off x="3093268" y="10"/>
            <a:ext cx="9098732" cy="6857990"/>
          </a:xfrm>
          <a:custGeom>
            <a:avLst/>
            <a:gdLst/>
            <a:ahLst/>
            <a:cxnLst/>
            <a:rect l="l" t="t" r="r" b="b"/>
            <a:pathLst>
              <a:path w="9098732" h="6858000">
                <a:moveTo>
                  <a:pt x="6010592" y="0"/>
                </a:moveTo>
                <a:lnTo>
                  <a:pt x="8235629" y="4"/>
                </a:lnTo>
                <a:cubicBezTo>
                  <a:pt x="8235629" y="3"/>
                  <a:pt x="8235630" y="3"/>
                  <a:pt x="8235630" y="2"/>
                </a:cubicBezTo>
                <a:lnTo>
                  <a:pt x="9098732" y="0"/>
                </a:lnTo>
                <a:lnTo>
                  <a:pt x="909873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8C63406-9171-4282-BAAB-2DDC6831F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90295" y="-2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90457A-C3EA-7FF0-77C9-1C462699EDE0}"/>
              </a:ext>
            </a:extLst>
          </p:cNvPr>
          <p:cNvSpPr txBox="1"/>
          <p:nvPr/>
        </p:nvSpPr>
        <p:spPr>
          <a:xfrm>
            <a:off x="1143002" y="2332029"/>
            <a:ext cx="4118906" cy="1187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/>
              <a:t>Thank You for Your Support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DCC96B-11DD-3B14-FE63-6D0FB666A5D1}"/>
              </a:ext>
            </a:extLst>
          </p:cNvPr>
          <p:cNvSpPr txBox="1"/>
          <p:nvPr/>
        </p:nvSpPr>
        <p:spPr>
          <a:xfrm>
            <a:off x="6097676" y="5023320"/>
            <a:ext cx="609432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b="1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Message from team:</a:t>
            </a:r>
          </a:p>
          <a:p>
            <a:endParaRPr lang="en-US" b="1" dirty="0">
              <a:solidFill>
                <a:schemeClr val="bg1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“We sincerely appreciate your support in completing the cybersecurity assessment and for accepting this awareness session. Together, we’re taking an important step toward a safer digital future.”</a:t>
            </a:r>
          </a:p>
        </p:txBody>
      </p:sp>
    </p:spTree>
    <p:extLst>
      <p:ext uri="{BB962C8B-B14F-4D97-AF65-F5344CB8AC3E}">
        <p14:creationId xmlns:p14="http://schemas.microsoft.com/office/powerpoint/2010/main" val="24027679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A26D7-C042-9020-9B13-FC7CED098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Cybersecurity Matters ?</a:t>
            </a:r>
          </a:p>
        </p:txBody>
      </p:sp>
      <p:pic>
        <p:nvPicPr>
          <p:cNvPr id="5" name="Picture 4" descr="A cartoon of a child with his hand on his head&#10;&#10;AI-generated content may be incorrect.">
            <a:extLst>
              <a:ext uri="{FF2B5EF4-FFF2-40B4-BE49-F238E27FC236}">
                <a16:creationId xmlns:a16="http://schemas.microsoft.com/office/drawing/2014/main" id="{D501B7D0-84DE-DA01-E624-E1A4CC8541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774347" y="233517"/>
            <a:ext cx="1697008" cy="30729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E4D1F2-A1B6-D6E9-4440-4293CD494153}"/>
              </a:ext>
            </a:extLst>
          </p:cNvPr>
          <p:cNvSpPr txBox="1"/>
          <p:nvPr/>
        </p:nvSpPr>
        <p:spPr>
          <a:xfrm>
            <a:off x="1533832" y="223383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We're adopting more digital tools — that means more responsibility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0AA194-0EBF-BD77-A781-CF6D96F11A24}"/>
              </a:ext>
            </a:extLst>
          </p:cNvPr>
          <p:cNvSpPr txBox="1"/>
          <p:nvPr/>
        </p:nvSpPr>
        <p:spPr>
          <a:xfrm>
            <a:off x="1533832" y="3059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 affects operations, trust, and growth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6E3D54-D68C-E2F9-E7DC-19E05259E75D}"/>
              </a:ext>
            </a:extLst>
          </p:cNvPr>
          <p:cNvSpPr txBox="1"/>
          <p:nvPr/>
        </p:nvSpPr>
        <p:spPr>
          <a:xfrm>
            <a:off x="1533832" y="35947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Everyone plays a role in protecting our digital space</a:t>
            </a:r>
          </a:p>
        </p:txBody>
      </p:sp>
    </p:spTree>
    <p:extLst>
      <p:ext uri="{BB962C8B-B14F-4D97-AF65-F5344CB8AC3E}">
        <p14:creationId xmlns:p14="http://schemas.microsoft.com/office/powerpoint/2010/main" val="38759930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2F7F2F-0FC0-09AE-F00D-04A3DA3F9907}"/>
              </a:ext>
            </a:extLst>
          </p:cNvPr>
          <p:cNvSpPr txBox="1"/>
          <p:nvPr/>
        </p:nvSpPr>
        <p:spPr>
          <a:xfrm>
            <a:off x="2585546" y="482740"/>
            <a:ext cx="38257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It’s Urgent – Real Incidents</a:t>
            </a:r>
          </a:p>
        </p:txBody>
      </p:sp>
      <p:pic>
        <p:nvPicPr>
          <p:cNvPr id="12" name="Picture 11" descr="A white cartoon characters talking to another person&#10;&#10;AI-generated content may be incorrect.">
            <a:extLst>
              <a:ext uri="{FF2B5EF4-FFF2-40B4-BE49-F238E27FC236}">
                <a16:creationId xmlns:a16="http://schemas.microsoft.com/office/drawing/2014/main" id="{9C7C2F51-03DC-3EC9-752F-281DB2E2BA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230091" y="294618"/>
            <a:ext cx="2752725" cy="2190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3429D01-1579-F203-51DC-9640E27BF582}"/>
              </a:ext>
            </a:extLst>
          </p:cNvPr>
          <p:cNvSpPr txBox="1"/>
          <p:nvPr/>
        </p:nvSpPr>
        <p:spPr>
          <a:xfrm>
            <a:off x="1566041" y="12289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 Cybersecurity Threats Facing Businesses Like yours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E42184-57A0-0A1A-E24B-25058DFAB361}"/>
              </a:ext>
            </a:extLst>
          </p:cNvPr>
          <p:cNvSpPr txBox="1"/>
          <p:nvPr/>
        </p:nvSpPr>
        <p:spPr>
          <a:xfrm>
            <a:off x="1755227" y="197521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Phishing scams cost SMEs thousands.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71CD00-3AE4-7788-7E5F-D25276E0FD6A}"/>
              </a:ext>
            </a:extLst>
          </p:cNvPr>
          <p:cNvSpPr txBox="1"/>
          <p:nvPr/>
        </p:nvSpPr>
        <p:spPr>
          <a:xfrm>
            <a:off x="1755227" y="25367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MFA led to breach in a logistics firm in Singapore.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AB96A6-CEC4-4A3A-5FDC-1AC98C500035}"/>
              </a:ext>
            </a:extLst>
          </p:cNvPr>
          <p:cNvSpPr txBox="1"/>
          <p:nvPr/>
        </p:nvSpPr>
        <p:spPr>
          <a:xfrm>
            <a:off x="1755227" y="3046558"/>
            <a:ext cx="66845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 like Wix were targeted in payment fraud campaigns.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AFAC8E-F9F4-7D0E-10D3-35298FE89F6B}"/>
              </a:ext>
            </a:extLst>
          </p:cNvPr>
          <p:cNvSpPr txBox="1"/>
          <p:nvPr/>
        </p:nvSpPr>
        <p:spPr>
          <a:xfrm>
            <a:off x="1755227" y="3522602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Sri Lankan startup lost 6 months of data due to poor backup strategy.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C15678-5526-C948-B9FC-45C44574BAB9}"/>
              </a:ext>
            </a:extLst>
          </p:cNvPr>
          <p:cNvSpPr txBox="1"/>
          <p:nvPr/>
        </p:nvSpPr>
        <p:spPr>
          <a:xfrm>
            <a:off x="2785242" y="5065251"/>
            <a:ext cx="4666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If it happened to them, it could happen to us.</a:t>
            </a:r>
          </a:p>
        </p:txBody>
      </p:sp>
    </p:spTree>
    <p:extLst>
      <p:ext uri="{BB962C8B-B14F-4D97-AF65-F5344CB8AC3E}">
        <p14:creationId xmlns:p14="http://schemas.microsoft.com/office/powerpoint/2010/main" val="2038963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22" grpId="0"/>
      <p:bldP spid="26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5F2F0-2D04-5F72-629B-A3E83921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We’re Protecting – Our Digital Assets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48154A-34E4-B6B0-A6F5-1BECAB376940}"/>
              </a:ext>
            </a:extLst>
          </p:cNvPr>
          <p:cNvSpPr txBox="1"/>
          <p:nvPr/>
        </p:nvSpPr>
        <p:spPr>
          <a:xfrm>
            <a:off x="1471448" y="2332561"/>
            <a:ext cx="28377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 Key Digital Assets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E4666D-33DB-DCFC-984A-BE0EE4E2A7F8}"/>
              </a:ext>
            </a:extLst>
          </p:cNvPr>
          <p:cNvSpPr txBox="1"/>
          <p:nvPr/>
        </p:nvSpPr>
        <p:spPr>
          <a:xfrm>
            <a:off x="1860331" y="2963182"/>
            <a:ext cx="1839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Drive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C5F2E7-255D-6DF2-06F7-FF4BAE78F129}"/>
              </a:ext>
            </a:extLst>
          </p:cNvPr>
          <p:cNvSpPr txBox="1"/>
          <p:nvPr/>
        </p:nvSpPr>
        <p:spPr>
          <a:xfrm>
            <a:off x="1860331" y="34290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Company laptops &amp; staff BYOD devices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87938F-7981-DC78-E2A7-B65384BA4382}"/>
              </a:ext>
            </a:extLst>
          </p:cNvPr>
          <p:cNvSpPr txBox="1"/>
          <p:nvPr/>
        </p:nvSpPr>
        <p:spPr>
          <a:xfrm>
            <a:off x="1860331" y="387495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Wix website &amp; payment portal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9B4100-75C1-8388-1445-ADEDC156E1D7}"/>
              </a:ext>
            </a:extLst>
          </p:cNvPr>
          <p:cNvSpPr txBox="1"/>
          <p:nvPr/>
        </p:nvSpPr>
        <p:spPr>
          <a:xfrm>
            <a:off x="1860331" y="4320910"/>
            <a:ext cx="3048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Gmail accounts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9CF197-B059-BA49-5390-4AE45CBB8DC3}"/>
              </a:ext>
            </a:extLst>
          </p:cNvPr>
          <p:cNvSpPr txBox="1"/>
          <p:nvPr/>
        </p:nvSpPr>
        <p:spPr>
          <a:xfrm>
            <a:off x="1860331" y="4808833"/>
            <a:ext cx="3048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 backups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1E14DB-5C26-C46D-B1E1-92D66DC91277}"/>
              </a:ext>
            </a:extLst>
          </p:cNvPr>
          <p:cNvSpPr txBox="1"/>
          <p:nvPr/>
        </p:nvSpPr>
        <p:spPr>
          <a:xfrm>
            <a:off x="2280745" y="5517409"/>
            <a:ext cx="5770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These are what attackers target — and what we must protect.</a:t>
            </a:r>
          </a:p>
        </p:txBody>
      </p:sp>
      <p:pic>
        <p:nvPicPr>
          <p:cNvPr id="39" name="Picture 38" descr="Arrows piercing notes">
            <a:extLst>
              <a:ext uri="{FF2B5EF4-FFF2-40B4-BE49-F238E27FC236}">
                <a16:creationId xmlns:a16="http://schemas.microsoft.com/office/drawing/2014/main" id="{3510E87D-8987-8DB3-24E0-6CC07B7AD8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226" y="2267135"/>
            <a:ext cx="4136773" cy="261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82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5C94599-9ECF-22E0-3221-5AED899A47D1}"/>
              </a:ext>
            </a:extLst>
          </p:cNvPr>
          <p:cNvSpPr txBox="1"/>
          <p:nvPr/>
        </p:nvSpPr>
        <p:spPr>
          <a:xfrm>
            <a:off x="1692164" y="375192"/>
            <a:ext cx="94067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Cyber Risks Most of Industries Face Today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8FECAD-FF29-D599-640D-043D9F753AEC}"/>
              </a:ext>
            </a:extLst>
          </p:cNvPr>
          <p:cNvSpPr txBox="1"/>
          <p:nvPr/>
        </p:nvSpPr>
        <p:spPr>
          <a:xfrm>
            <a:off x="2133600" y="163887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MFA = Easy access to sensitive accounts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6993C3-5CBE-6369-126B-50AB44F7AEA1}"/>
              </a:ext>
            </a:extLst>
          </p:cNvPr>
          <p:cNvSpPr txBox="1"/>
          <p:nvPr/>
        </p:nvSpPr>
        <p:spPr>
          <a:xfrm>
            <a:off x="2133600" y="217900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encryption = Exposed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A65434-44D3-A486-4AD9-5B5C95484AB0}"/>
              </a:ext>
            </a:extLst>
          </p:cNvPr>
          <p:cNvSpPr txBox="1"/>
          <p:nvPr/>
        </p:nvSpPr>
        <p:spPr>
          <a:xfrm>
            <a:off x="2133600" y="271839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training = Phishing danger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6E432F-5215-B322-05F3-14DDD2550A92}"/>
              </a:ext>
            </a:extLst>
          </p:cNvPr>
          <p:cNvSpPr txBox="1"/>
          <p:nvPr/>
        </p:nvSpPr>
        <p:spPr>
          <a:xfrm>
            <a:off x="2102068" y="31682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managed by third party = Potential backdoor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4B879B-EC8C-51E2-4C25-3EF9ED85A61F}"/>
              </a:ext>
            </a:extLst>
          </p:cNvPr>
          <p:cNvSpPr txBox="1"/>
          <p:nvPr/>
        </p:nvSpPr>
        <p:spPr>
          <a:xfrm>
            <a:off x="2102068" y="369967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backup = High risk of permanent data loss</a:t>
            </a:r>
          </a:p>
        </p:txBody>
      </p:sp>
      <p:sp>
        <p:nvSpPr>
          <p:cNvPr id="24" name="Thought Bubble: Cloud 23">
            <a:extLst>
              <a:ext uri="{FF2B5EF4-FFF2-40B4-BE49-F238E27FC236}">
                <a16:creationId xmlns:a16="http://schemas.microsoft.com/office/drawing/2014/main" id="{51B51700-D148-2F5A-8835-4390ED3470C5}"/>
              </a:ext>
            </a:extLst>
          </p:cNvPr>
          <p:cNvSpPr/>
          <p:nvPr/>
        </p:nvSpPr>
        <p:spPr>
          <a:xfrm>
            <a:off x="8292662" y="1337751"/>
            <a:ext cx="3531476" cy="3499945"/>
          </a:xfrm>
          <a:prstGeom prst="cloud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Risk can never be eliminated, so it must be </a:t>
            </a:r>
            <a:r>
              <a:rPr lang="en-US" b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MANAGED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! </a:t>
            </a:r>
          </a:p>
        </p:txBody>
      </p:sp>
    </p:spTree>
    <p:extLst>
      <p:ext uri="{BB962C8B-B14F-4D97-AF65-F5344CB8AC3E}">
        <p14:creationId xmlns:p14="http://schemas.microsoft.com/office/powerpoint/2010/main" val="7467289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9" grpId="0"/>
      <p:bldP spid="22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8E350-87E8-6FED-A440-513E1B85E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972" y="336908"/>
            <a:ext cx="5404945" cy="1360898"/>
          </a:xfrm>
        </p:spPr>
        <p:txBody>
          <a:bodyPr/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Security Improvements 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5D22A2-7CA6-8A07-8B37-72DA2F1108B2}"/>
              </a:ext>
            </a:extLst>
          </p:cNvPr>
          <p:cNvSpPr txBox="1"/>
          <p:nvPr/>
        </p:nvSpPr>
        <p:spPr>
          <a:xfrm>
            <a:off x="2459421" y="191214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MFA roll-out on email and cloud tools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C1B51-B8F7-4ED1-87B4-A14AA75C715D}"/>
              </a:ext>
            </a:extLst>
          </p:cNvPr>
          <p:cNvSpPr txBox="1"/>
          <p:nvPr/>
        </p:nvSpPr>
        <p:spPr>
          <a:xfrm>
            <a:off x="2459421" y="249582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program initiation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AD63EA-1439-277E-4C38-B884F3E586F8}"/>
              </a:ext>
            </a:extLst>
          </p:cNvPr>
          <p:cNvSpPr txBox="1"/>
          <p:nvPr/>
        </p:nvSpPr>
        <p:spPr>
          <a:xfrm>
            <a:off x="2459421" y="3059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Policy development and role-based access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2ECE69-D137-186C-90BA-A708B8C431CD}"/>
              </a:ext>
            </a:extLst>
          </p:cNvPr>
          <p:cNvSpPr txBox="1"/>
          <p:nvPr/>
        </p:nvSpPr>
        <p:spPr>
          <a:xfrm>
            <a:off x="2459421" y="36235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audit and device encryption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BD06A8-E4D6-3B86-F740-03EE3738B643}"/>
              </a:ext>
            </a:extLst>
          </p:cNvPr>
          <p:cNvSpPr txBox="1"/>
          <p:nvPr/>
        </p:nvSpPr>
        <p:spPr>
          <a:xfrm>
            <a:off x="2459421" y="41873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Backup diversification and recovery testing</a:t>
            </a:r>
          </a:p>
        </p:txBody>
      </p:sp>
    </p:spTree>
    <p:extLst>
      <p:ext uri="{BB962C8B-B14F-4D97-AF65-F5344CB8AC3E}">
        <p14:creationId xmlns:p14="http://schemas.microsoft.com/office/powerpoint/2010/main" val="54335306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26E96-C16A-640E-E912-F24F017D6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6063" y="105680"/>
            <a:ext cx="4311869" cy="136089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You Can 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ECDC36-7B90-DA24-C9FF-6C7B48147A93}"/>
              </a:ext>
            </a:extLst>
          </p:cNvPr>
          <p:cNvSpPr txBox="1"/>
          <p:nvPr/>
        </p:nvSpPr>
        <p:spPr>
          <a:xfrm>
            <a:off x="2468615" y="1414624"/>
            <a:ext cx="44774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YOU Can Protect your Assets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21A4ED-10DF-65C8-2BEB-A7DAFF7ED7EC}"/>
              </a:ext>
            </a:extLst>
          </p:cNvPr>
          <p:cNvSpPr txBox="1"/>
          <p:nvPr/>
        </p:nvSpPr>
        <p:spPr>
          <a:xfrm>
            <a:off x="2795752" y="2101334"/>
            <a:ext cx="36050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strong, unique passwords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9E4D2C-ABC5-0663-7524-7A9380A3D88E}"/>
              </a:ext>
            </a:extLst>
          </p:cNvPr>
          <p:cNvSpPr txBox="1"/>
          <p:nvPr/>
        </p:nvSpPr>
        <p:spPr>
          <a:xfrm>
            <a:off x="2785242" y="27235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Watch out for phishing attempts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56455B-DDD2-0691-808C-DE81B45B7260}"/>
              </a:ext>
            </a:extLst>
          </p:cNvPr>
          <p:cNvSpPr txBox="1"/>
          <p:nvPr/>
        </p:nvSpPr>
        <p:spPr>
          <a:xfrm>
            <a:off x="2785242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work devices responsibly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A9B4C4-2930-0D5D-1E6B-1600DCBE1CF7}"/>
              </a:ext>
            </a:extLst>
          </p:cNvPr>
          <p:cNvSpPr txBox="1"/>
          <p:nvPr/>
        </p:nvSpPr>
        <p:spPr>
          <a:xfrm>
            <a:off x="2785242" y="37651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 lost devices or unusual behavior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D678A7-274C-80E9-6AA2-A2C14F54F70E}"/>
              </a:ext>
            </a:extLst>
          </p:cNvPr>
          <p:cNvSpPr txBox="1"/>
          <p:nvPr/>
        </p:nvSpPr>
        <p:spPr>
          <a:xfrm>
            <a:off x="2795752" y="428586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Attend regular training sessions</a:t>
            </a:r>
          </a:p>
        </p:txBody>
      </p:sp>
      <p:pic>
        <p:nvPicPr>
          <p:cNvPr id="17" name="Picture 16" descr="A desk with a computer and a smiley face&#10;&#10;AI-generated content may be incorrect.">
            <a:extLst>
              <a:ext uri="{FF2B5EF4-FFF2-40B4-BE49-F238E27FC236}">
                <a16:creationId xmlns:a16="http://schemas.microsoft.com/office/drawing/2014/main" id="{C2E36D53-1058-B76E-151F-F4EC9165C7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39807" y="842856"/>
            <a:ext cx="2886288" cy="288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82664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3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0C04237-153A-4A4F-A7E9-6926B66F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finger touching a shield&#10;&#10;AI-generated content may be incorrect.">
            <a:extLst>
              <a:ext uri="{FF2B5EF4-FFF2-40B4-BE49-F238E27FC236}">
                <a16:creationId xmlns:a16="http://schemas.microsoft.com/office/drawing/2014/main" id="{33C32A0C-7AA2-FE62-AE39-5471A8835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16" b="814"/>
          <a:stretch/>
        </p:blipFill>
        <p:spPr>
          <a:xfrm>
            <a:off x="8313" y="0"/>
            <a:ext cx="12191980" cy="6858001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19975AA-D532-4570-9193-6482D3F22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2235450" y="-2235450"/>
            <a:ext cx="6858000" cy="11328901"/>
          </a:xfrm>
          <a:custGeom>
            <a:avLst/>
            <a:gdLst>
              <a:gd name="connsiteX0" fmla="*/ 0 w 6858000"/>
              <a:gd name="connsiteY0" fmla="*/ 2229335 h 11328901"/>
              <a:gd name="connsiteX1" fmla="*/ 0 w 6858000"/>
              <a:gd name="connsiteY1" fmla="*/ 0 h 11328901"/>
              <a:gd name="connsiteX2" fmla="*/ 6858000 w 6858000"/>
              <a:gd name="connsiteY2" fmla="*/ 6010593 h 11328901"/>
              <a:gd name="connsiteX3" fmla="*/ 6858000 w 6858000"/>
              <a:gd name="connsiteY3" fmla="*/ 6052915 h 11328901"/>
              <a:gd name="connsiteX4" fmla="*/ 6858000 w 6858000"/>
              <a:gd name="connsiteY4" fmla="*/ 6052915 h 11328901"/>
              <a:gd name="connsiteX5" fmla="*/ 6858000 w 6858000"/>
              <a:gd name="connsiteY5" fmla="*/ 9053844 h 11328901"/>
              <a:gd name="connsiteX6" fmla="*/ 6858000 w 6858000"/>
              <a:gd name="connsiteY6" fmla="*/ 11328901 h 11328901"/>
              <a:gd name="connsiteX7" fmla="*/ 1 w 6858000"/>
              <a:gd name="connsiteY7" fmla="*/ 11328901 h 11328901"/>
              <a:gd name="connsiteX8" fmla="*/ 1 w 6858000"/>
              <a:gd name="connsiteY8" fmla="*/ 9359065 h 11328901"/>
              <a:gd name="connsiteX9" fmla="*/ 0 w 6858000"/>
              <a:gd name="connsiteY9" fmla="*/ 9359065 h 11328901"/>
              <a:gd name="connsiteX10" fmla="*/ 0 w 6858000"/>
              <a:gd name="connsiteY10" fmla="*/ 6535740 h 11328901"/>
              <a:gd name="connsiteX11" fmla="*/ 1 w 6858000"/>
              <a:gd name="connsiteY11" fmla="*/ 6535740 h 11328901"/>
              <a:gd name="connsiteX12" fmla="*/ 1 w 6858000"/>
              <a:gd name="connsiteY12" fmla="*/ 2229336 h 1132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11328901">
                <a:moveTo>
                  <a:pt x="0" y="2229335"/>
                </a:moveTo>
                <a:lnTo>
                  <a:pt x="0" y="0"/>
                </a:lnTo>
                <a:lnTo>
                  <a:pt x="6858000" y="6010593"/>
                </a:lnTo>
                <a:lnTo>
                  <a:pt x="6858000" y="6052915"/>
                </a:lnTo>
                <a:lnTo>
                  <a:pt x="6858000" y="6052915"/>
                </a:lnTo>
                <a:lnTo>
                  <a:pt x="6858000" y="9053844"/>
                </a:lnTo>
                <a:lnTo>
                  <a:pt x="6858000" y="11328901"/>
                </a:lnTo>
                <a:lnTo>
                  <a:pt x="1" y="11328901"/>
                </a:lnTo>
                <a:lnTo>
                  <a:pt x="1" y="9359065"/>
                </a:lnTo>
                <a:lnTo>
                  <a:pt x="0" y="9359065"/>
                </a:lnTo>
                <a:lnTo>
                  <a:pt x="0" y="6535740"/>
                </a:lnTo>
                <a:lnTo>
                  <a:pt x="1" y="6535740"/>
                </a:lnTo>
                <a:lnTo>
                  <a:pt x="1" y="2229336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7CA8974-7BA7-4828-89E2-6DAD7353B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7FA6D0-ED87-7873-A498-1277F330B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407" y="933129"/>
            <a:ext cx="7202233" cy="8158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Stay Cyber-Safe Together</a:t>
            </a:r>
            <a:endParaRPr lang="en-US" sz="7200" cap="all" spc="3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F92246-1A69-6820-4204-B67023B550C4}"/>
              </a:ext>
            </a:extLst>
          </p:cNvPr>
          <p:cNvSpPr txBox="1"/>
          <p:nvPr/>
        </p:nvSpPr>
        <p:spPr>
          <a:xfrm>
            <a:off x="2063333" y="2555379"/>
            <a:ext cx="72022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“Cybersecurity is everyone’s responsibility. Your daily actions matter.”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F38DCF-23D6-B9AC-968C-13DADA324597}"/>
              </a:ext>
            </a:extLst>
          </p:cNvPr>
          <p:cNvSpPr txBox="1"/>
          <p:nvPr/>
        </p:nvSpPr>
        <p:spPr>
          <a:xfrm>
            <a:off x="1025771" y="4643629"/>
            <a:ext cx="61800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again for supporting this journey and attending this session</a:t>
            </a:r>
          </a:p>
        </p:txBody>
      </p:sp>
    </p:spTree>
    <p:extLst>
      <p:ext uri="{BB962C8B-B14F-4D97-AF65-F5344CB8AC3E}">
        <p14:creationId xmlns:p14="http://schemas.microsoft.com/office/powerpoint/2010/main" val="18349732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Words>1106</Words>
  <Application>Microsoft Office PowerPoint</Application>
  <PresentationFormat>Widescreen</PresentationFormat>
  <Paragraphs>71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Arial</vt:lpstr>
      <vt:lpstr>Times New Roman</vt:lpstr>
      <vt:lpstr>Walbaum Display</vt:lpstr>
      <vt:lpstr>Wingdings</vt:lpstr>
      <vt:lpstr>RegattaVTI</vt:lpstr>
      <vt:lpstr>Defend Together: Building a Cyber-Secure Workplace</vt:lpstr>
      <vt:lpstr>PowerPoint Presentation</vt:lpstr>
      <vt:lpstr>Why Cybersecurity Matters ?</vt:lpstr>
      <vt:lpstr>PowerPoint Presentation</vt:lpstr>
      <vt:lpstr>What We’re Protecting – Our Digital Assets</vt:lpstr>
      <vt:lpstr>PowerPoint Presentation</vt:lpstr>
      <vt:lpstr>Security Improvements </vt:lpstr>
      <vt:lpstr>What You Can Do</vt:lpstr>
      <vt:lpstr>Let’s Stay Cyber-Safe Together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it22122346 Farhan</dc:creator>
  <cp:lastModifiedBy>it22122346 Farhan</cp:lastModifiedBy>
  <cp:revision>24</cp:revision>
  <dcterms:created xsi:type="dcterms:W3CDTF">2025-04-10T10:35:46Z</dcterms:created>
  <dcterms:modified xsi:type="dcterms:W3CDTF">2025-04-10T16:12:31Z</dcterms:modified>
</cp:coreProperties>
</file>

<file path=docProps/thumbnail.jpeg>
</file>